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70" r:id="rId7"/>
    <p:sldId id="282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6" r:id="rId19"/>
    <p:sldId id="283" r:id="rId20"/>
    <p:sldId id="284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A8A6A-024F-42A7-938E-0189B57D8768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29870-5AF4-4902-BF9F-49D7ED165D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82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29870-5AF4-4902-BF9F-49D7ED165DE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27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29870-5AF4-4902-BF9F-49D7ED165DE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53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48D0-29CC-04EF-D739-382132A37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B7C1-5282-B4EE-A7A4-49712939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2957-B39A-105E-5E01-5174D1F7E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7EFC-42B8-41A5-A9FA-5E8973064C5D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A665F-1D55-27BA-196C-E86F0849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C9066-F681-AC04-7EDD-3E204385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76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82F5-CE51-A1C4-65C7-9AAE050D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22511-8E54-6AAC-8554-F257896DE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80E1E-05B7-FED9-8C6C-6B8F74E1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0D7D-CFC4-4AD1-9C7B-1BD95EC56C02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2F19-E73C-6AB8-00E4-B4D02510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5EC0-5A3A-DE4A-6E3E-FE8434D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40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22D7E-60AD-666A-087C-1EF519905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B8F05-6CD4-D5DF-2961-AF96188A0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CFF25-5AE9-9F2E-5C65-9AA01DFE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B11F-60DE-4B52-8DD3-4356ED763E3B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3B402-CFEA-D4BC-BB74-751739BB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A744-F0C2-8152-8B62-F2A4395C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79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9D39-097F-58A0-3AD4-3225AB23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79264-993F-DF12-C75E-2F3FC9270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41830-C65D-E35D-B54C-B4F96538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62C2-62B8-4FA7-A39D-064F7C795171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EA4BE-CE09-0A64-91D3-2782E609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3AB3-8F03-E83C-2B78-4CD6BC39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88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5E6F-3BC1-1E4D-FB1E-A6C448D7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C4D6F-C6EB-4708-2A01-0C6298F33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E4EAA-458C-9083-7EF9-1E2F875B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8915-62F1-4CEC-A01E-72511D9FA519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F3CC-5E6F-EA69-A865-E686DF15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5B66-6D27-0C25-44F9-FA9CC857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8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981-8673-31AD-B816-1A72F1D5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E9BC-0DC1-FE54-FA5F-D0F2F16D6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33C70-E064-973F-ECBE-16CD5DD8D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D38BE-FEF4-2776-EFD2-800A4C27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EFF9-248B-4C05-B57B-BB4A7FA21E0D}" type="datetime1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D197E-61C0-F679-6742-0E124D48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80EB8-B446-1F88-4835-CFA2AE20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26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6BB6-9ABA-3BAC-90C3-9ED679EF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02B-D80A-CCD4-660D-EC5EF94E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AC218-44A1-A742-D69E-537B4CAB9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064AC-DB92-C733-F261-31765E9FA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1C86A-5B12-1349-35B4-308B374B9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E8091-6914-92A3-31EA-6A816752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220-91B8-49AF-80F3-FA0D5FF18B66}" type="datetime1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8AFA7-D57B-FB7D-FCC4-9413443B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AEC8F-7364-9A13-1717-9B775DF9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00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5622-53DE-7170-B0F2-36B82AF4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B82F8-F04B-3E4C-A6B9-13D31CB8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ACF5-3209-4DD3-8779-272E6009D51A}" type="datetime1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D7518-2472-D4BB-DCE3-20553D9B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5176A-0C56-EA98-C43C-76B5DF4C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14806-4F16-7C0A-D999-A16FB575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D8DA-12D1-4E90-8AA2-0F4167723A1B}" type="datetime1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6A558-5E82-EDB9-FA3F-3B799ACD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A4AFF-4D96-B624-8A09-93BF7891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6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285A-C782-D9E8-E531-4784F09C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18D-76CD-3B97-3F5B-7F8D41EF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03487-8060-E666-05AC-C25E5B4D3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ECDE3-59D9-C82E-D3CB-544950E9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62445-80A1-4DBB-BADD-1F3E2E41A12E}" type="datetime1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47366-F1F6-2C59-FCA0-667DB938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AB02C-91D8-DD7A-69F2-ED0E257B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81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0713-7EA1-AC08-22CA-937D6A19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51DA7-D4F1-A761-5873-DCBCAF8CA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06AED-345A-AADD-D6CA-40ED1352D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8BB7F-5AC1-578B-3A6F-A7F21421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24EE-DF9B-4E75-8E80-C0CA57D79689}" type="datetime1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47BB4-F82E-217C-015C-A1E166FE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DEA5E-EAA4-1D50-6AAF-60597055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16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9F1F8-F35F-DF38-24F2-B7DB5C4A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88AAF-C84E-6337-A41B-6514215F3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92A9B-5DD4-363D-2469-8718172E8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BC32-044D-4970-A63C-B50D6D361BF0}" type="datetime1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50C6-B2FC-C8CD-E0A8-344AF4900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EE604: Image Processing Course Project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57C3-F893-C1BC-CE69-1FBA35729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B44D-7A06-4A16-8E11-89ADC56B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24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ickg20@iitk.ac.in" TargetMode="External"/><Relationship Id="rId5" Type="http://schemas.openxmlformats.org/officeDocument/2006/relationships/hyperlink" Target="mailto:shashwatap24@iitk.ac.in" TargetMode="External"/><Relationship Id="rId4" Type="http://schemas.openxmlformats.org/officeDocument/2006/relationships/hyperlink" Target="mailto:daminis23@iitk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978-3-642-21411-0_53" TargetMode="External"/><Relationship Id="rId13" Type="http://schemas.openxmlformats.org/officeDocument/2006/relationships/hyperlink" Target="https://doi.org/10.1117/1.JRS.9.095055" TargetMode="External"/><Relationship Id="rId3" Type="http://schemas.openxmlformats.org/officeDocument/2006/relationships/hyperlink" Target="https://doi.org/10.1109/TPAMI.2012.120" TargetMode="External"/><Relationship Id="rId7" Type="http://schemas.openxmlformats.org/officeDocument/2006/relationships/hyperlink" Target="https://doi.org/10.1186/s13638-018-1022-8" TargetMode="External"/><Relationship Id="rId12" Type="http://schemas.openxmlformats.org/officeDocument/2006/relationships/hyperlink" Target="https://doi.org/10.1088/1742-6596/1069/1/012110" TargetMode="External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3/B:VISI.0000022288.19776.77" TargetMode="External"/><Relationship Id="rId11" Type="http://schemas.openxmlformats.org/officeDocument/2006/relationships/hyperlink" Target="https://doi.org/10.1007/s11571-012-9223-z" TargetMode="External"/><Relationship Id="rId5" Type="http://schemas.openxmlformats.org/officeDocument/2006/relationships/hyperlink" Target="https://doi.org/10.1109/JSTARS.2022.3179461" TargetMode="External"/><Relationship Id="rId10" Type="http://schemas.openxmlformats.org/officeDocument/2006/relationships/hyperlink" Target="https://doi.org/10.1007/978-3-540-88693-8_52" TargetMode="External"/><Relationship Id="rId4" Type="http://schemas.openxmlformats.org/officeDocument/2006/relationships/hyperlink" Target="https://doi.org/10.1109/34.1000236" TargetMode="External"/><Relationship Id="rId9" Type="http://schemas.openxmlformats.org/officeDocument/2006/relationships/hyperlink" Target="https://doi.org/10.3390/rs13245144" TargetMode="External"/><Relationship Id="rId14" Type="http://schemas.openxmlformats.org/officeDocument/2006/relationships/hyperlink" Target="https://doi.org/10.1007/978-3-642-17934-1_1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149D-0284-0709-14DE-A80764FC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151" y="6321628"/>
            <a:ext cx="2743200" cy="365125"/>
          </a:xfrm>
        </p:spPr>
        <p:txBody>
          <a:bodyPr/>
          <a:lstStyle/>
          <a:p>
            <a:pPr algn="ctr"/>
            <a:fld id="{817C8FB8-7714-4FFF-88B9-097E71C1AB4C}" type="datetime1">
              <a:rPr lang="en-IN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983AB-1D81-BD02-20BA-D04B6C2D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453" y="6360538"/>
            <a:ext cx="4114800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1B25-F712-8C3F-4B50-8627418E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0650" y="6356350"/>
            <a:ext cx="2743200" cy="365125"/>
          </a:xfrm>
        </p:spPr>
        <p:txBody>
          <a:bodyPr/>
          <a:lstStyle/>
          <a:p>
            <a:fld id="{B00CB44D-7A06-4A16-8E11-89ADC56BF36B}" type="slidenum">
              <a:rPr lang="en-IN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42E1-8530-6DAF-6E33-98466E970C12}"/>
              </a:ext>
            </a:extLst>
          </p:cNvPr>
          <p:cNvSpPr/>
          <p:nvPr/>
        </p:nvSpPr>
        <p:spPr>
          <a:xfrm>
            <a:off x="4482968" y="4343821"/>
            <a:ext cx="4689607" cy="1723549"/>
          </a:xfrm>
          <a:prstGeom prst="rect">
            <a:avLst/>
          </a:prstGeom>
          <a:solidFill>
            <a:srgbClr val="FFFFFF">
              <a:alpha val="74118"/>
            </a:srgbClr>
          </a:solidFill>
          <a:ln w="285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</a:t>
            </a:r>
          </a:p>
          <a:p>
            <a:pPr algn="just"/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Damini Sarma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(232010001) :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daminis23@iitk.ac.in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Shashwat Amit Parikh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241040080) :</a:t>
            </a:r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5"/>
              </a:rPr>
              <a:t>shashwatap24@iitk.ac.in</a:t>
            </a:r>
            <a:endParaRPr lang="en-IN" sz="1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Rick Ghosh </a:t>
            </a:r>
            <a:r>
              <a:rPr lang="en-I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(208170783) :</a:t>
            </a:r>
            <a:r>
              <a:rPr lang="en-IN" sz="1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rickg20@iitk.ac.in</a:t>
            </a:r>
            <a:endParaRPr lang="en-IN" sz="14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9333A-7C6D-FA5B-3825-1B93222A7315}"/>
              </a:ext>
            </a:extLst>
          </p:cNvPr>
          <p:cNvSpPr/>
          <p:nvPr/>
        </p:nvSpPr>
        <p:spPr>
          <a:xfrm>
            <a:off x="2976663" y="101278"/>
            <a:ext cx="7238546" cy="95410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Saliency Detection 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Remote Sensing Images</a:t>
            </a:r>
          </a:p>
        </p:txBody>
      </p:sp>
    </p:spTree>
    <p:extLst>
      <p:ext uri="{BB962C8B-B14F-4D97-AF65-F5344CB8AC3E}">
        <p14:creationId xmlns:p14="http://schemas.microsoft.com/office/powerpoint/2010/main" val="277789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71BE-C470-8549-8B88-09573B0D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E3250-6A8F-EF30-6CF1-601EC2DB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5" y="1568450"/>
            <a:ext cx="10515600" cy="43513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remove the noisy clusters based on the cluster size.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very few pixels in a cluster then it is likely to be something not of our interest.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E55EE-1729-26A1-4DAD-6BF1681B5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29" y="3253241"/>
            <a:ext cx="3290789" cy="3058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899F8-64FF-7FF8-3C83-18D2A890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82" y="3253241"/>
            <a:ext cx="3290789" cy="30586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8D9895-DCB3-1A96-FC4C-4CC2ED769956}"/>
              </a:ext>
            </a:extLst>
          </p:cNvPr>
          <p:cNvSpPr/>
          <p:nvPr/>
        </p:nvSpPr>
        <p:spPr>
          <a:xfrm>
            <a:off x="1480184" y="6492874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126132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A2217-56D6-BAA4-4B80-9485B3CD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041" y="854439"/>
            <a:ext cx="6023501" cy="514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55CD2-E9D6-BB9E-76FC-E9E7A09B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14707-8CEB-126C-82E7-BD71BFBB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3841" cy="2546350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as we can see, the results may not always be perfect and we might need to merge certain clusters.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compute the cluster centroids.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use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trees to find the neighbouring clusters and create a graph.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edge represents a neighbour.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merge clusters based on colour difference. This threshold is generally kept easier than the initial threshold.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DD2CB-4A0C-D0DF-E7A9-E65AAF427276}"/>
              </a:ext>
            </a:extLst>
          </p:cNvPr>
          <p:cNvSpPr/>
          <p:nvPr/>
        </p:nvSpPr>
        <p:spPr>
          <a:xfrm>
            <a:off x="1406959" y="6492874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11</a:t>
            </a:r>
          </a:p>
        </p:txBody>
      </p:sp>
    </p:spTree>
    <p:extLst>
      <p:ext uri="{BB962C8B-B14F-4D97-AF65-F5344CB8AC3E}">
        <p14:creationId xmlns:p14="http://schemas.microsoft.com/office/powerpoint/2010/main" val="131515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5012E-C9E9-86C7-D5DA-9CF9C969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97" y="1896362"/>
            <a:ext cx="3297909" cy="3065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FAE4C-1981-5A39-9C98-EA370CE6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6" y="2135957"/>
            <a:ext cx="3297909" cy="3065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37C57-5D23-4395-F93C-F2A04F60AD3B}"/>
              </a:ext>
            </a:extLst>
          </p:cNvPr>
          <p:cNvSpPr txBox="1"/>
          <p:nvPr/>
        </p:nvSpPr>
        <p:spPr>
          <a:xfrm>
            <a:off x="7298537" y="5197295"/>
            <a:ext cx="329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Radius: 30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Color_diff_threshold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957D4-0790-9983-173F-330166E97CBA}"/>
              </a:ext>
            </a:extLst>
          </p:cNvPr>
          <p:cNvSpPr txBox="1">
            <a:spLocks/>
          </p:cNvSpPr>
          <p:nvPr/>
        </p:nvSpPr>
        <p:spPr>
          <a:xfrm>
            <a:off x="885825" y="460376"/>
            <a:ext cx="10601325" cy="50165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2E00D-6695-BD46-E4F4-D2BD9575E424}"/>
              </a:ext>
            </a:extLst>
          </p:cNvPr>
          <p:cNvSpPr/>
          <p:nvPr/>
        </p:nvSpPr>
        <p:spPr>
          <a:xfrm>
            <a:off x="1480185" y="6550223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12</a:t>
            </a:r>
          </a:p>
        </p:txBody>
      </p:sp>
    </p:spTree>
    <p:extLst>
      <p:ext uri="{BB962C8B-B14F-4D97-AF65-F5344CB8AC3E}">
        <p14:creationId xmlns:p14="http://schemas.microsoft.com/office/powerpoint/2010/main" val="334279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0AF579-B685-0418-77AB-AD8D6296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7" y="872192"/>
            <a:ext cx="3917660" cy="257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39A885-DB4D-2FF2-9A77-43AD6B13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22" y="853813"/>
            <a:ext cx="3917661" cy="2575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AE1BB-B62F-A7FE-643B-ABBFC5B4A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2" y="3690283"/>
            <a:ext cx="3917660" cy="2575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A34A8-156D-A665-1BCC-07FD89E8F1E1}"/>
              </a:ext>
            </a:extLst>
          </p:cNvPr>
          <p:cNvSpPr txBox="1"/>
          <p:nvPr/>
        </p:nvSpPr>
        <p:spPr>
          <a:xfrm>
            <a:off x="5309843" y="5018810"/>
            <a:ext cx="329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Radius: 50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Color_diff_threshold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684AD-2CD6-E965-B54A-3D2B17C00B76}"/>
              </a:ext>
            </a:extLst>
          </p:cNvPr>
          <p:cNvSpPr txBox="1"/>
          <p:nvPr/>
        </p:nvSpPr>
        <p:spPr>
          <a:xfrm>
            <a:off x="7741664" y="3685438"/>
            <a:ext cx="329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Radius: 10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Color_diff_threshold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7481BA-350F-A5CD-B1C2-29C41C308733}"/>
              </a:ext>
            </a:extLst>
          </p:cNvPr>
          <p:cNvSpPr txBox="1">
            <a:spLocks/>
          </p:cNvSpPr>
          <p:nvPr/>
        </p:nvSpPr>
        <p:spPr>
          <a:xfrm>
            <a:off x="795337" y="132483"/>
            <a:ext cx="10601325" cy="50165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2CFDE-9A07-5E79-4AC0-051A92A387E1}"/>
              </a:ext>
            </a:extLst>
          </p:cNvPr>
          <p:cNvSpPr/>
          <p:nvPr/>
        </p:nvSpPr>
        <p:spPr>
          <a:xfrm>
            <a:off x="1540052" y="6550223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13</a:t>
            </a:r>
          </a:p>
        </p:txBody>
      </p:sp>
    </p:spTree>
    <p:extLst>
      <p:ext uri="{BB962C8B-B14F-4D97-AF65-F5344CB8AC3E}">
        <p14:creationId xmlns:p14="http://schemas.microsoft.com/office/powerpoint/2010/main" val="362860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E11BA8-D179-2027-79D7-A64BF2385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3" y="793186"/>
            <a:ext cx="3856741" cy="2571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A44E4-AC26-E21F-3F52-4B8AA45D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16" y="763453"/>
            <a:ext cx="3856740" cy="2571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FC5C3-FE47-AE66-646A-F0AC96FAF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2" y="3794189"/>
            <a:ext cx="3856742" cy="2571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7A15FF-2B15-D9D2-6A93-A8FF6A28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16" y="3794190"/>
            <a:ext cx="3856742" cy="25711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DD1FD7-72A2-D2D0-1A89-931E724BDD12}"/>
              </a:ext>
            </a:extLst>
          </p:cNvPr>
          <p:cNvSpPr txBox="1">
            <a:spLocks/>
          </p:cNvSpPr>
          <p:nvPr/>
        </p:nvSpPr>
        <p:spPr>
          <a:xfrm>
            <a:off x="866775" y="76615"/>
            <a:ext cx="10601325" cy="50165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375EB-837B-A788-F65E-F47DC2AFC3B3}"/>
              </a:ext>
            </a:extLst>
          </p:cNvPr>
          <p:cNvSpPr/>
          <p:nvPr/>
        </p:nvSpPr>
        <p:spPr>
          <a:xfrm>
            <a:off x="1480184" y="6550223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14</a:t>
            </a:r>
          </a:p>
        </p:txBody>
      </p:sp>
    </p:spTree>
    <p:extLst>
      <p:ext uri="{BB962C8B-B14F-4D97-AF65-F5344CB8AC3E}">
        <p14:creationId xmlns:p14="http://schemas.microsoft.com/office/powerpoint/2010/main" val="259504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3D787-A1C3-A24B-1AAC-695A706F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24" y="1707085"/>
            <a:ext cx="2960066" cy="2960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6000-54F4-D6D5-52DF-43C5A8B92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39" y="1867341"/>
            <a:ext cx="2799810" cy="27998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E2D945-309F-0F02-5652-C0059EBC6D2C}"/>
              </a:ext>
            </a:extLst>
          </p:cNvPr>
          <p:cNvSpPr txBox="1">
            <a:spLocks/>
          </p:cNvSpPr>
          <p:nvPr/>
        </p:nvSpPr>
        <p:spPr>
          <a:xfrm>
            <a:off x="885825" y="460376"/>
            <a:ext cx="10601325" cy="50165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6E7A72-C0B9-BA77-63E0-81A78B44C1D5}"/>
              </a:ext>
            </a:extLst>
          </p:cNvPr>
          <p:cNvSpPr/>
          <p:nvPr/>
        </p:nvSpPr>
        <p:spPr>
          <a:xfrm>
            <a:off x="1480184" y="6550223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15</a:t>
            </a:r>
          </a:p>
        </p:txBody>
      </p:sp>
    </p:spTree>
    <p:extLst>
      <p:ext uri="{BB962C8B-B14F-4D97-AF65-F5344CB8AC3E}">
        <p14:creationId xmlns:p14="http://schemas.microsoft.com/office/powerpoint/2010/main" val="71217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E2B7A-7930-5792-9A24-41E342AEA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1" y="638174"/>
            <a:ext cx="5581650" cy="279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7565F-4466-7224-AA91-054191E5C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638175"/>
            <a:ext cx="5581650" cy="2790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B2B44-5A1E-96C1-5F2A-6769BA60F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39" y="3543072"/>
            <a:ext cx="5245493" cy="2950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28C6AB-EBD2-A5BC-8C7E-82B690386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9" y="3543072"/>
            <a:ext cx="5245492" cy="2950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A38B8E-E648-2945-6E92-0BB25FF43C7C}"/>
              </a:ext>
            </a:extLst>
          </p:cNvPr>
          <p:cNvSpPr txBox="1">
            <a:spLocks/>
          </p:cNvSpPr>
          <p:nvPr/>
        </p:nvSpPr>
        <p:spPr>
          <a:xfrm>
            <a:off x="2025452" y="83645"/>
            <a:ext cx="8639175" cy="39260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EB89B-6C09-1847-6735-84E59E65BA27}"/>
              </a:ext>
            </a:extLst>
          </p:cNvPr>
          <p:cNvSpPr/>
          <p:nvPr/>
        </p:nvSpPr>
        <p:spPr>
          <a:xfrm>
            <a:off x="1381125" y="6538671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16</a:t>
            </a:r>
          </a:p>
        </p:txBody>
      </p:sp>
    </p:spTree>
    <p:extLst>
      <p:ext uri="{BB962C8B-B14F-4D97-AF65-F5344CB8AC3E}">
        <p14:creationId xmlns:p14="http://schemas.microsoft.com/office/powerpoint/2010/main" val="103263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E05D0-2E13-A41F-0488-CC99F4A0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58" y="895447"/>
            <a:ext cx="5694968" cy="5694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8A60D-7C3A-B36D-6CB8-B40F25A3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" y="1126993"/>
            <a:ext cx="5231876" cy="52318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D9AAFB-3506-9685-9751-CC50AEAF2877}"/>
              </a:ext>
            </a:extLst>
          </p:cNvPr>
          <p:cNvSpPr txBox="1">
            <a:spLocks/>
          </p:cNvSpPr>
          <p:nvPr/>
        </p:nvSpPr>
        <p:spPr>
          <a:xfrm>
            <a:off x="703426" y="121535"/>
            <a:ext cx="10601325" cy="50165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: Datasets Used, Implementation and Some Results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3317A-8797-440A-C551-98AB2B63DD92}"/>
              </a:ext>
            </a:extLst>
          </p:cNvPr>
          <p:cNvSpPr/>
          <p:nvPr/>
        </p:nvSpPr>
        <p:spPr>
          <a:xfrm>
            <a:off x="1409700" y="6607735"/>
            <a:ext cx="92316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17</a:t>
            </a:r>
          </a:p>
        </p:txBody>
      </p:sp>
    </p:spTree>
    <p:extLst>
      <p:ext uri="{BB962C8B-B14F-4D97-AF65-F5344CB8AC3E}">
        <p14:creationId xmlns:p14="http://schemas.microsoft.com/office/powerpoint/2010/main" val="394434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BAE9F-932D-9F37-5E37-580C994B3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462B-D050-EEE9-1CB7-AF101AAD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4" y="136525"/>
            <a:ext cx="4695825" cy="730249"/>
          </a:xfrm>
          <a:solidFill>
            <a:schemeClr val="accent4"/>
          </a:solidFill>
        </p:spPr>
        <p:txBody>
          <a:bodyPr>
            <a:no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our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33233-44FC-CE08-2871-083C134C3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4" y="1352550"/>
            <a:ext cx="10477500" cy="4152899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parameters to tweak with.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Solution,  O(N).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Optimum segments.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size segments.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versatile.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postprocessing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78E2-2628-8674-A09F-E8989661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43075" y="6356349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A9044-4774-4D74-B3C7-F8EC942B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5425" y="6356349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E804-A7DD-39F4-86E9-D34FC3FA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75" y="6356348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9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A38C2-D548-ED53-7B55-091CFFCB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0229-316A-D6D3-434A-A22740C4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30" y="136526"/>
            <a:ext cx="6572249" cy="365129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Applications : Aircraft Detection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8DED-7887-92B6-1476-02DB871B1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84" y="676275"/>
            <a:ext cx="11160641" cy="568007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34C46-6915-9463-9499-4EFF54B4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8300" y="6356349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4CCB-C9A4-35D9-7C0B-32E04A35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725" y="6356348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D1446-4F49-D867-B316-F808EEA7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5" y="6356347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19D32-FC55-18D2-EAAF-5D499CEEB419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2E574-3C8A-0080-FC9A-4B69C35FE625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8AC24-EC64-A0DA-4977-6BACDE759BE6}"/>
              </a:ext>
            </a:extLst>
          </p:cNvPr>
          <p:cNvSpPr txBox="1"/>
          <p:nvPr/>
        </p:nvSpPr>
        <p:spPr>
          <a:xfrm>
            <a:off x="887154" y="1818052"/>
            <a:ext cx="542925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potential application of the Traverse-Based Adaptive Clustering method is in aircraft detection within high-resolution remote sensing images.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If successfully implemented with accurate classification, this approach this approach can play a crucial role in identifying and monitoring aircraft across various terrains.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This method might be particularly useful in busy airport settings or areas where aircraft tracking is essential for security and logistical purposes.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With real time remote sensing images, aircraft tracking can improve border surveillance by detecting unauthorized flights and aid disaster response efforts by coordinating relief aircraft and preventing airspace commotion.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54A8-A63B-701A-8348-D9577DEFC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56" y="3516309"/>
            <a:ext cx="2543469" cy="2662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667689-AFA0-54C2-0215-C114AA22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5" y="1892077"/>
            <a:ext cx="2784799" cy="2676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5296CF-01FF-2D62-492E-A219935CF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4" y="858578"/>
            <a:ext cx="2570421" cy="25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2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3FEA5-0ED8-B2E7-52BF-85C82041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7305-F553-9A15-FEEB-9EF2B424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57" y="88478"/>
            <a:ext cx="5535235" cy="373063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Input and Output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8F11-434E-4F02-2AC5-130C780C0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11" y="634483"/>
            <a:ext cx="10495578" cy="573139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C1B6-ACCD-805E-7581-25445AEA2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8300" y="6369050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CC4B-B939-6E7D-FC6F-FD5445A2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62699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8A6A4-1434-A4DB-0222-5CA9FC9D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9050"/>
            <a:ext cx="2743200" cy="3524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FB29FD-8E52-C691-BBA3-EE7A8DF561D0}"/>
              </a:ext>
            </a:extLst>
          </p:cNvPr>
          <p:cNvSpPr/>
          <p:nvPr/>
        </p:nvSpPr>
        <p:spPr>
          <a:xfrm>
            <a:off x="1029236" y="717620"/>
            <a:ext cx="3961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Salient Regions and Saliency Detection: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              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AB266D-AE1A-098A-49C5-07AB8F3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55" y="2752025"/>
            <a:ext cx="3303037" cy="314371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AEB8A89-AA7F-D41A-1421-8F895B96C463}"/>
              </a:ext>
            </a:extLst>
          </p:cNvPr>
          <p:cNvSpPr/>
          <p:nvPr/>
        </p:nvSpPr>
        <p:spPr>
          <a:xfrm>
            <a:off x="1029236" y="1212711"/>
            <a:ext cx="1023017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Salient Region: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attentive location or region on the basis of the human visual system.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becomes foreground, rest of the image - background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Remote Sens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ing Images: </a:t>
            </a:r>
            <a:r>
              <a:rPr lang="en-US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information, accurate interpretation, segmentation that mimics the way humans</a:t>
            </a:r>
          </a:p>
          <a:p>
            <a:r>
              <a:rPr lang="en-US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perceive</a:t>
            </a:r>
            <a:r>
              <a:rPr 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salient regions. </a:t>
            </a:r>
            <a:r>
              <a:rPr lang="en-US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into homogenous regions based on – color, intensity, texture etc.</a:t>
            </a:r>
            <a:endParaRPr 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C92C40-5A49-E99A-271A-0D6925A02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28" y="2724615"/>
            <a:ext cx="4422158" cy="31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02DB2-4E8E-537F-54E2-AD5C9AB1F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BEC0-095E-3C4A-30B1-01328D9B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30" y="136526"/>
            <a:ext cx="6572249" cy="365129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Applications : Aircraft Detection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F89E-E08D-B0A3-63E5-66FB4F10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84" y="676275"/>
            <a:ext cx="10597839" cy="568007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A95B5-5666-3026-670E-BA70083E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8300" y="6356349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F29B2-5F38-F5C4-BF7D-6238CB12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8725" y="6356348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94A01-4D1D-4A4E-7D81-4117A4C0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525" y="6356347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64999-CD8E-98C7-F8AA-794F97013409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B8166-6872-8415-E55E-90EE3E734712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C3100-1C39-9A37-FB16-E9B3D8872DEB}"/>
              </a:ext>
            </a:extLst>
          </p:cNvPr>
          <p:cNvSpPr txBox="1"/>
          <p:nvPr/>
        </p:nvSpPr>
        <p:spPr>
          <a:xfrm>
            <a:off x="858077" y="1510526"/>
            <a:ext cx="4304473" cy="4267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Effectively detecting the aircraft relies in accurately clustering and segmenting salient regions, such as aircraft bodies from complex backgrounds.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Our algorithm refines clusters with adaptive thresholds for color and spatial proximity , helping distinguish aircrafts from similar-looking objects like buildings and vehicles.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Reliable detection depends on the algorithm’s ability to classify segmented regions accurately, ensuring it correctly identifies aircrafts over other objects.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 Bounding Boxes around segmented clusters provide clear visualization of detected aircraft, supporting scalable applications like real-time monitoring in high-traffic areas.</a:t>
            </a:r>
          </a:p>
          <a:p>
            <a:pPr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method will be especially beneficial for large-scale airport-management and scenarios where rapid response to unauthorized aircraft is critical.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35896-18F6-A725-6E75-6FE6596A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129" y="3540600"/>
            <a:ext cx="2716553" cy="2716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C8F83-DFCA-2224-1DB8-B9111434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129" y="799757"/>
            <a:ext cx="2716553" cy="2716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9625E-E854-282F-4BBC-B36BF0072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9615" y="1959123"/>
            <a:ext cx="2570421" cy="25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8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1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B06D0-AC16-0DA6-3DDC-84A4C42B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6B7C-E388-514F-340A-EBC529EA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0175"/>
            <a:ext cx="2324100" cy="4445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1ED-FCDC-707A-E715-AD48B9BA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819150"/>
            <a:ext cx="10982325" cy="533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Achanta, R.,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Shaji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Smith, K.,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Lucchi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Fua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Süsstrunk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(2012). SLIC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Superpixels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Compared to State-of-the-Art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Methods.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Pattern Analysis and Machine Intelligence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(11), 2274–2282.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https://doi.org/10.1109/TPAMI.2012.120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Comaniciu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D., &amp; Meer, P. (2002). Mean shift: A robust approach toward feature space analysis.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Pattern Analysis and Machine Intelligence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603–619.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https://doi.org/10.1109/34.1000236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Ding, L., Wang, X., &amp; Li, D. (2022). Visual Saliency Detection in High-Resolution Remote Sensing Images Using Object-Oriented Random Walk Model.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Journal of Selected Topics in Applied Earth Observations and Remote Sensing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4698–4707.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https://doi.org/10.1109/JSTARS.2022.3179461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Felzenszwalb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F., &amp;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Huttenlocher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P. (2004). Efficient Graph-Based Image Segmentation.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Computer Vision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59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167–181.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https://doi.org/10.1023/B:VISI.0000022288.19776.77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Hu, G., Yang, Z., Han, J., Huang, L., Gong, J., &amp; Xiong, N. (2018). Aircraft detection in remote sensing images based on saliency and convolution neural network.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EURASIP Journal on Wireless Communications and Networking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26.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https://doi.org/10.1186/s13638-018-1022-8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Kumar, J. M. (2020). Image Segmentation using K-means Clustering.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Advanced Science and Technology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Li, W., &amp; Pan, C. (2011). Saliency-Based Automatic Target Detection in Remote Sensing Images. In G. Shen &amp; X. Huang (Eds.),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Advanced Research on Computer Science and Information Engineering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153, pp. 327–333). Springer Berlin Heidelberg.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https://doi.org/10.1007/978-3-642-21411-0_53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Liu, B., Zhao, L., Li, J., Zhao, H., Liu, W., Li, Y., Wang, Y., Chen, H., &amp; Cao, W. (2021). Saliency-Guided Remote Sensing Image Super-Resolution.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Remote Sensing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(24), 5144.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https://doi.org/10.3390/rs13245144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Vedaldi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&amp;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Soatto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(2008). Quick Shift and Kernel Methods for Mode Seeking. In D. Forsyth, P. Torr, &amp; A. Zisserman (Eds.),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 – ECCV 2008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5305, pp. 705–718). Springer Berlin Heidelberg.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https://doi.org/10.1007/978-3-540-88693-8_52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Wang, X.,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Lv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Q., Wang, B., &amp; Zhang, L. (2013). Airport detection in remote sensing images: A method based on saliency map.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</a:t>
            </a:r>
            <a:r>
              <a:rPr lang="en-IN" sz="21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Neurodynamics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143–154.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https://doi.org/10.1007/s11571-012-9223-z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Yang, S., &amp; Zhao, X. (2018). Remote Sensing Image Change Saliency Detection Technology.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Physics: Conference Series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1069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012110.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https://doi.org/10.1088/1742-6596/1069/1/012110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Zhao, D., Wang, J., Shi, J., &amp; Jiang, Z. (2015). Sparsity-guided saliency detection for remote sensing images.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Applied Remote Sensing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095055.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https://doi.org/10.1117/1.JRS.9.095055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Zhou, H., Wang, X., &amp; Schaefer, G. (2011). Mean Shift and Its Application in Image Segmentation. In H. </a:t>
            </a:r>
            <a:r>
              <a:rPr lang="en-IN" sz="2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Kwaśnicka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L. C. Jain (Eds.), </a:t>
            </a:r>
            <a:r>
              <a:rPr lang="en-IN" sz="21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Innovations in Intelligent Image Analysis</a:t>
            </a:r>
            <a:r>
              <a:rPr lang="en-IN" sz="2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339, pp. 291–312). Springer Berlin Heidelberg. </a:t>
            </a:r>
            <a:r>
              <a:rPr lang="en-IN" sz="21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https://doi.org/10.1007/978-3-642-17934-1_13</a:t>
            </a:r>
            <a:endParaRPr lang="en-IN" sz="2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13124-D947-464C-5526-670FFF2A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0300" y="6378575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D6DE-ADD8-AB98-7CF1-A5ECA852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81575" y="6356350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982E6-ED3B-5D2B-212F-4E13DF57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0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FFE8F-3298-1CE5-BA18-4CE91C0EB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0F6DC-0040-2B8E-0B9A-C3F49DBA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8775" y="6378575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56D55-FBF6-8278-59FD-90EC6335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4875" y="6356350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4E6D-52F4-A8B3-BFD7-765B63F3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56349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623E8E-B0E2-AEF6-446F-1AACEAE475C8}"/>
              </a:ext>
            </a:extLst>
          </p:cNvPr>
          <p:cNvSpPr/>
          <p:nvPr/>
        </p:nvSpPr>
        <p:spPr>
          <a:xfrm>
            <a:off x="5578471" y="3205460"/>
            <a:ext cx="3384554" cy="17543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30698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B0964-F4D6-A7B8-FD11-E377A095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FD2F-9ED3-F8AF-CBCA-3FEFC199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136524"/>
            <a:ext cx="7834313" cy="565151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Review: What has been done before?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3B28-80B4-45CE-619E-1D88EBD2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23"/>
            <a:ext cx="10935477" cy="540004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high resolution imagery, we need an algorithm which reduces computational complexity, processing time and enhances the quality of generated outputs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2D0D4-6B42-E23F-403D-552AC38A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6875" y="6369050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9CC9E-90E2-C13F-44F6-25406B6D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3475" y="6353175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17F5-D21D-F671-6CCE-C37E5AC6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F865D4-EF44-0C1B-76D7-8114C8A28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144920"/>
              </p:ext>
            </p:extLst>
          </p:nvPr>
        </p:nvGraphicFramePr>
        <p:xfrm>
          <a:off x="2241938" y="1258383"/>
          <a:ext cx="8127999" cy="381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955553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80017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96285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 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1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SLIC (Simple Linear Iterative Clustering)</a:t>
                      </a:r>
                      <a:endParaRPr lang="en-I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of standard images, reduces complexity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Inconsistent shape, size of super-pixels in high resolution remote sensing images, error in segmentation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Shift</a:t>
                      </a:r>
                      <a:endParaRPr lang="en-I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Adherence to boundaries in segmentation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Computationally Intensive. Lesser efficiency for satellite images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6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Normalized Cuts </a:t>
                      </a:r>
                      <a:endParaRPr lang="en-I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 adherence to boundaries, 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scalability for satellite images, higher computational demands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0" i="1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Felzenszwalb</a:t>
                      </a:r>
                      <a:r>
                        <a:rPr lang="en-IN" sz="1400" b="0" i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400" b="0" i="1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Huttenlocher’s</a:t>
                      </a:r>
                      <a:r>
                        <a:rPr lang="en-IN" sz="1400" b="0" i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Method</a:t>
                      </a:r>
                      <a:endParaRPr lang="en-I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Treats pixels as nodes within graphs, groups them, high boundary adherence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 pixels with irregular shapes and sizes, lacks control over number of super pixels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1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 Shift</a:t>
                      </a:r>
                      <a:endParaRPr lang="en-I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density estimates of the features 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Lacks flexibility in terms of the super pixel count and size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2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49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65F99-DAF8-F95A-1DD3-05E627CB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69EC-FBAE-B241-B9D5-3CA7DFBB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36525"/>
            <a:ext cx="7315200" cy="730249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Review: How is our work different?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6E2F-B282-5D17-00BB-0E49AA49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4" y="1044573"/>
            <a:ext cx="10582275" cy="528002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31E4-81E2-0D12-0AD3-F82B3270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7825" y="6356350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89F68-4B23-E44A-D39B-A8311656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3475" y="6356349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834E-896E-6538-5AA3-5675441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3975" y="6340473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76BB1-1DDC-EC65-B5EF-3CE722EEC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75" y="2316605"/>
            <a:ext cx="4235999" cy="273595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F1C2138-6D3E-01DD-32BD-BD2CE7E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133458"/>
              </p:ext>
            </p:extLst>
          </p:nvPr>
        </p:nvGraphicFramePr>
        <p:xfrm>
          <a:off x="1304925" y="1851974"/>
          <a:ext cx="5381624" cy="3622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9826">
                  <a:extLst>
                    <a:ext uri="{9D8B030D-6E8A-4147-A177-3AD203B41FA5}">
                      <a16:colId xmlns:a16="http://schemas.microsoft.com/office/drawing/2014/main" val="4007890276"/>
                    </a:ext>
                  </a:extLst>
                </a:gridCol>
                <a:gridCol w="2711798">
                  <a:extLst>
                    <a:ext uri="{9D8B030D-6E8A-4147-A177-3AD203B41FA5}">
                      <a16:colId xmlns:a16="http://schemas.microsoft.com/office/drawing/2014/main" val="2990134331"/>
                    </a:ext>
                  </a:extLst>
                </a:gridCol>
              </a:tblGrid>
              <a:tr h="6052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Algorithm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it overcomes the limitations of pre-existing algorithms 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997642"/>
                  </a:ext>
                </a:extLst>
              </a:tr>
              <a:tr h="740807">
                <a:tc>
                  <a:txBody>
                    <a:bodyPr/>
                    <a:lstStyle/>
                    <a:p>
                      <a:pPr algn="ctr"/>
                      <a:endParaRPr lang="en-IN" sz="1200" b="0" i="0" u="none" strike="noStrike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200" b="0" i="0" u="none" strike="noStrike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200" b="0" i="0" u="none" strike="noStrike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200" b="0" i="0" u="none" strike="noStrike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2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Traverse-based Adaptive Clustering for</a:t>
                      </a:r>
                    </a:p>
                    <a:p>
                      <a:pPr algn="ctr"/>
                      <a:r>
                        <a:rPr lang="en-IN" sz="1200" b="0" i="0" u="none" strike="noStrike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Saliency Detection</a:t>
                      </a:r>
                      <a:endParaRPr lang="en-US" sz="12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efficient clustering and adaptive thresholding </a:t>
                      </a:r>
                    </a:p>
                    <a:p>
                      <a:pPr marL="0" indent="0">
                        <a:buNone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well for saliency detection of general images 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efficiently for saliency detection in remote sensing images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Takes into account spatial distance and color characteristics of pixels</a:t>
                      </a:r>
                    </a:p>
                    <a:p>
                      <a:pPr marL="0" indent="0">
                        <a:buNone/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the heterogeneity and diversity of objects present in remote sensing images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0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43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EFD15-7FAB-8E4D-2B0F-57439F29B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B450-738B-A5F4-7898-EAE123E4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68276"/>
            <a:ext cx="5429250" cy="796925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Method: Set of steps and why each step was chosen?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F53806E-C3BC-ABBA-5E48-D3A04D648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1" b="1010"/>
          <a:stretch/>
        </p:blipFill>
        <p:spPr>
          <a:xfrm>
            <a:off x="7191376" y="178446"/>
            <a:ext cx="4657725" cy="6510435"/>
          </a:xfr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5A3C0-EE66-905E-BEE5-24837819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8300" y="6388100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DB122-9184-88F9-E85B-466CBA20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2475" y="6324599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88CC-7C6E-FE65-4E57-4A698F87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1550" y="6324600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090BE-9171-69BF-FE29-25770B0C7132}"/>
              </a:ext>
            </a:extLst>
          </p:cNvPr>
          <p:cNvSpPr/>
          <p:nvPr/>
        </p:nvSpPr>
        <p:spPr>
          <a:xfrm>
            <a:off x="1208241" y="3642409"/>
            <a:ext cx="3792385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18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Traverse-based Adaptive Clustering for</a:t>
            </a:r>
          </a:p>
          <a:p>
            <a:pPr algn="ctr"/>
            <a:r>
              <a:rPr lang="en-IN" sz="18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Saliency Detection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3F56654-785F-EBAF-0911-9B2E7C45E556}"/>
              </a:ext>
            </a:extLst>
          </p:cNvPr>
          <p:cNvCxnSpPr>
            <a:cxnSpLocks/>
          </p:cNvCxnSpPr>
          <p:nvPr/>
        </p:nvCxnSpPr>
        <p:spPr>
          <a:xfrm flipV="1">
            <a:off x="5172076" y="1781175"/>
            <a:ext cx="3152774" cy="208915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9AFB9-ABA1-2FF8-79DE-60B84E3AC997}"/>
              </a:ext>
            </a:extLst>
          </p:cNvPr>
          <p:cNvSpPr/>
          <p:nvPr/>
        </p:nvSpPr>
        <p:spPr>
          <a:xfrm>
            <a:off x="1525069" y="6586635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5</a:t>
            </a:r>
          </a:p>
        </p:txBody>
      </p:sp>
    </p:spTree>
    <p:extLst>
      <p:ext uri="{BB962C8B-B14F-4D97-AF65-F5344CB8AC3E}">
        <p14:creationId xmlns:p14="http://schemas.microsoft.com/office/powerpoint/2010/main" val="23764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C8D2A-AA07-048F-CF72-FE68E8E2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50E9-77C1-3339-0570-97410461C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342900"/>
            <a:ext cx="11620499" cy="57531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an empty cluster.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pixel and check in its 3x3 neighbourhood.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neighbouring pixels are similar to the current pixel and are unvisited then we add them to our cluster and mark them as visited.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in the direction of the nearest pixel value.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we encounter a pixel value that has no unvisited neighbours or none of them satisfy our clustering conditions.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cluster.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to the first unvisited pixel and repeat the process.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13302-89D2-A450-16BC-44AB7E39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8300" y="6388100"/>
            <a:ext cx="2743200" cy="365125"/>
          </a:xfrm>
        </p:spPr>
        <p:txBody>
          <a:bodyPr/>
          <a:lstStyle/>
          <a:p>
            <a:pPr algn="ctr"/>
            <a:fld id="{345762C2-62B8-4FA7-A39D-064F7C795171}" type="datetime1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10-11-2024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42139-9F5E-6B4A-093B-97CCE3C6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2475" y="6324599"/>
            <a:ext cx="41148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EE604: Image Processing Course Project</a:t>
            </a: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341FF-6273-FF85-14F8-ADC6EF3B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1550" y="6324600"/>
            <a:ext cx="2743200" cy="365125"/>
          </a:xfrm>
        </p:spPr>
        <p:txBody>
          <a:bodyPr/>
          <a:lstStyle/>
          <a:p>
            <a:pPr algn="ctr"/>
            <a:fld id="{B00CB44D-7A06-4A16-8E11-89ADC56BF36B}" type="slidenum">
              <a:rPr lang="en-IN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A2CEBF-25C9-785A-59E2-4B8100004BF5}"/>
              </a:ext>
            </a:extLst>
          </p:cNvPr>
          <p:cNvSpPr/>
          <p:nvPr/>
        </p:nvSpPr>
        <p:spPr>
          <a:xfrm>
            <a:off x="1525069" y="6324598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6</a:t>
            </a:r>
          </a:p>
        </p:txBody>
      </p:sp>
    </p:spTree>
    <p:extLst>
      <p:ext uri="{BB962C8B-B14F-4D97-AF65-F5344CB8AC3E}">
        <p14:creationId xmlns:p14="http://schemas.microsoft.com/office/powerpoint/2010/main" val="380347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BC52-A2FF-E768-BBAB-336AD1C4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538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EE880-B2D9-200D-E530-625634E2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pixel and traverse in the direction of similar pixels and group them until all neighbours are visited.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4ED13-0236-A3D1-A780-C353C83DC396}"/>
              </a:ext>
            </a:extLst>
          </p:cNvPr>
          <p:cNvSpPr/>
          <p:nvPr/>
        </p:nvSpPr>
        <p:spPr>
          <a:xfrm>
            <a:off x="2253006" y="3233394"/>
            <a:ext cx="2460396" cy="2375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4CA1DC-FCE4-C48E-6934-C168D0F4F31C}"/>
              </a:ext>
            </a:extLst>
          </p:cNvPr>
          <p:cNvCxnSpPr>
            <a:cxnSpLocks/>
          </p:cNvCxnSpPr>
          <p:nvPr/>
        </p:nvCxnSpPr>
        <p:spPr>
          <a:xfrm>
            <a:off x="3026004" y="3233394"/>
            <a:ext cx="0" cy="237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03CB51-24E1-3EAE-7B9F-BD4A1A5AD128}"/>
              </a:ext>
            </a:extLst>
          </p:cNvPr>
          <p:cNvCxnSpPr>
            <a:cxnSpLocks/>
          </p:cNvCxnSpPr>
          <p:nvPr/>
        </p:nvCxnSpPr>
        <p:spPr>
          <a:xfrm>
            <a:off x="3874417" y="3233394"/>
            <a:ext cx="0" cy="237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C79327-A103-EFA3-39C8-1F8D11B0ED30}"/>
              </a:ext>
            </a:extLst>
          </p:cNvPr>
          <p:cNvCxnSpPr>
            <a:cxnSpLocks/>
          </p:cNvCxnSpPr>
          <p:nvPr/>
        </p:nvCxnSpPr>
        <p:spPr>
          <a:xfrm>
            <a:off x="2253006" y="4076708"/>
            <a:ext cx="246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04656-3E97-DBBE-8504-8860E971BB96}"/>
              </a:ext>
            </a:extLst>
          </p:cNvPr>
          <p:cNvCxnSpPr>
            <a:cxnSpLocks/>
          </p:cNvCxnSpPr>
          <p:nvPr/>
        </p:nvCxnSpPr>
        <p:spPr>
          <a:xfrm>
            <a:off x="2253006" y="4807671"/>
            <a:ext cx="246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36B1B5-0060-2DE1-A393-81E0731406A1}"/>
              </a:ext>
            </a:extLst>
          </p:cNvPr>
          <p:cNvCxnSpPr>
            <a:cxnSpLocks/>
          </p:cNvCxnSpPr>
          <p:nvPr/>
        </p:nvCxnSpPr>
        <p:spPr>
          <a:xfrm>
            <a:off x="3483204" y="4421171"/>
            <a:ext cx="69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D8674E-DBB6-09B4-C08B-C0BE2BEC5417}"/>
              </a:ext>
            </a:extLst>
          </p:cNvPr>
          <p:cNvSpPr/>
          <p:nvPr/>
        </p:nvSpPr>
        <p:spPr>
          <a:xfrm>
            <a:off x="6956980" y="2941163"/>
            <a:ext cx="3601031" cy="35517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F59C0F-CC22-B7C9-03FA-25D2F5A4C85A}"/>
              </a:ext>
            </a:extLst>
          </p:cNvPr>
          <p:cNvSpPr/>
          <p:nvPr/>
        </p:nvSpPr>
        <p:spPr>
          <a:xfrm>
            <a:off x="6956981" y="2941163"/>
            <a:ext cx="367637" cy="386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F2C615-6702-F156-4EB0-BA6F28B7183D}"/>
              </a:ext>
            </a:extLst>
          </p:cNvPr>
          <p:cNvCxnSpPr/>
          <p:nvPr/>
        </p:nvCxnSpPr>
        <p:spPr>
          <a:xfrm flipV="1">
            <a:off x="4713402" y="2941163"/>
            <a:ext cx="2243579" cy="2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834407-F222-05A4-BA02-763D27C4461B}"/>
              </a:ext>
            </a:extLst>
          </p:cNvPr>
          <p:cNvCxnSpPr/>
          <p:nvPr/>
        </p:nvCxnSpPr>
        <p:spPr>
          <a:xfrm flipV="1">
            <a:off x="4713402" y="3327662"/>
            <a:ext cx="2243578" cy="2281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01D7A93-05C7-CB50-C70C-B5E0B8C66585}"/>
              </a:ext>
            </a:extLst>
          </p:cNvPr>
          <p:cNvSpPr/>
          <p:nvPr/>
        </p:nvSpPr>
        <p:spPr>
          <a:xfrm>
            <a:off x="7861955" y="3959258"/>
            <a:ext cx="2131244" cy="16496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677C27-165E-D234-0F3F-1F70FE3C6A49}"/>
              </a:ext>
            </a:extLst>
          </p:cNvPr>
          <p:cNvSpPr/>
          <p:nvPr/>
        </p:nvSpPr>
        <p:spPr>
          <a:xfrm>
            <a:off x="9351390" y="3233394"/>
            <a:ext cx="443059" cy="3205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936E1-0354-F3E8-B112-721A52EE79FC}"/>
              </a:ext>
            </a:extLst>
          </p:cNvPr>
          <p:cNvSpPr/>
          <p:nvPr/>
        </p:nvSpPr>
        <p:spPr>
          <a:xfrm>
            <a:off x="7478600" y="5882326"/>
            <a:ext cx="383355" cy="294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061A8B-3AF8-3D2F-28D1-E410F02070D8}"/>
              </a:ext>
            </a:extLst>
          </p:cNvPr>
          <p:cNvSpPr/>
          <p:nvPr/>
        </p:nvSpPr>
        <p:spPr>
          <a:xfrm>
            <a:off x="1454584" y="6607735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187385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C22D-63DD-9D22-A2F2-ACC028D7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AE8B65-3EC8-ACF3-98DF-F28E3830E4F0}"/>
              </a:ext>
            </a:extLst>
          </p:cNvPr>
          <p:cNvSpPr/>
          <p:nvPr/>
        </p:nvSpPr>
        <p:spPr>
          <a:xfrm>
            <a:off x="1706252" y="1941921"/>
            <a:ext cx="3516197" cy="33088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BF7D9C-4AF9-BA0A-9F1F-8E4505A8F19B}"/>
              </a:ext>
            </a:extLst>
          </p:cNvPr>
          <p:cNvCxnSpPr/>
          <p:nvPr/>
        </p:nvCxnSpPr>
        <p:spPr>
          <a:xfrm>
            <a:off x="1696825" y="1941922"/>
            <a:ext cx="405352" cy="245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D98E3-51D8-6F2C-02AF-9BB83A53F445}"/>
              </a:ext>
            </a:extLst>
          </p:cNvPr>
          <p:cNvCxnSpPr/>
          <p:nvPr/>
        </p:nvCxnSpPr>
        <p:spPr>
          <a:xfrm>
            <a:off x="2102177" y="2187019"/>
            <a:ext cx="0" cy="48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2B95FE-B85C-9096-1B4C-62179D902A3B}"/>
              </a:ext>
            </a:extLst>
          </p:cNvPr>
          <p:cNvCxnSpPr/>
          <p:nvPr/>
        </p:nvCxnSpPr>
        <p:spPr>
          <a:xfrm>
            <a:off x="2102177" y="2677213"/>
            <a:ext cx="405353" cy="12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75ACC6-A222-75D3-9081-BA846BB06340}"/>
              </a:ext>
            </a:extLst>
          </p:cNvPr>
          <p:cNvCxnSpPr/>
          <p:nvPr/>
        </p:nvCxnSpPr>
        <p:spPr>
          <a:xfrm flipV="1">
            <a:off x="2498103" y="2667786"/>
            <a:ext cx="0" cy="131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6A7AF5D-7561-FA51-C7F3-EAD5F91F6B97}"/>
              </a:ext>
            </a:extLst>
          </p:cNvPr>
          <p:cNvSpPr/>
          <p:nvPr/>
        </p:nvSpPr>
        <p:spPr>
          <a:xfrm>
            <a:off x="2436512" y="2606040"/>
            <a:ext cx="125710" cy="141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5C72D9-E943-C538-0EAA-20BED77A2790}"/>
              </a:ext>
            </a:extLst>
          </p:cNvPr>
          <p:cNvSpPr/>
          <p:nvPr/>
        </p:nvSpPr>
        <p:spPr>
          <a:xfrm>
            <a:off x="2736640" y="3009584"/>
            <a:ext cx="1721060" cy="1341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14DE74-7B3B-1D68-9C18-A4E507629017}"/>
              </a:ext>
            </a:extLst>
          </p:cNvPr>
          <p:cNvSpPr/>
          <p:nvPr/>
        </p:nvSpPr>
        <p:spPr>
          <a:xfrm>
            <a:off x="4267200" y="2278380"/>
            <a:ext cx="441958" cy="3276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16DAF1-670A-40E3-D10A-014CB89F2088}"/>
              </a:ext>
            </a:extLst>
          </p:cNvPr>
          <p:cNvSpPr/>
          <p:nvPr/>
        </p:nvSpPr>
        <p:spPr>
          <a:xfrm>
            <a:off x="2225040" y="4602252"/>
            <a:ext cx="405344" cy="3126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8D0B1-5AE7-1039-18F5-826ACDC3EB88}"/>
              </a:ext>
            </a:extLst>
          </p:cNvPr>
          <p:cNvSpPr txBox="1"/>
          <p:nvPr/>
        </p:nvSpPr>
        <p:spPr>
          <a:xfrm>
            <a:off x="6702458" y="2187019"/>
            <a:ext cx="312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end up creating more clusters than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C1ACE-6CFE-7E79-EBE3-A82913DC9E29}"/>
              </a:ext>
            </a:extLst>
          </p:cNvPr>
          <p:cNvSpPr/>
          <p:nvPr/>
        </p:nvSpPr>
        <p:spPr>
          <a:xfrm>
            <a:off x="1525069" y="6419185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8</a:t>
            </a:r>
          </a:p>
        </p:txBody>
      </p:sp>
    </p:spTree>
    <p:extLst>
      <p:ext uri="{BB962C8B-B14F-4D97-AF65-F5344CB8AC3E}">
        <p14:creationId xmlns:p14="http://schemas.microsoft.com/office/powerpoint/2010/main" val="262137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1881-C6F4-73FA-7D05-CAFCD258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DEB8-3AD3-DAEE-CBD8-1BAE3B58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moving in direction of the nearest pixel value, we assign priority. [left, right, up, down]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achieve this by using BFS.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CB27A-CB42-59E8-92C6-BE59C862BCE2}"/>
              </a:ext>
            </a:extLst>
          </p:cNvPr>
          <p:cNvSpPr/>
          <p:nvPr/>
        </p:nvSpPr>
        <p:spPr>
          <a:xfrm>
            <a:off x="2366128" y="3601039"/>
            <a:ext cx="2460396" cy="2375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4BF0B-9354-6ED4-12CF-19AC81C72FA8}"/>
              </a:ext>
            </a:extLst>
          </p:cNvPr>
          <p:cNvCxnSpPr>
            <a:cxnSpLocks/>
          </p:cNvCxnSpPr>
          <p:nvPr/>
        </p:nvCxnSpPr>
        <p:spPr>
          <a:xfrm>
            <a:off x="3139126" y="3601039"/>
            <a:ext cx="0" cy="237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B72F9-B00A-6650-CF7C-120B225A706A}"/>
              </a:ext>
            </a:extLst>
          </p:cNvPr>
          <p:cNvCxnSpPr>
            <a:cxnSpLocks/>
          </p:cNvCxnSpPr>
          <p:nvPr/>
        </p:nvCxnSpPr>
        <p:spPr>
          <a:xfrm>
            <a:off x="3987539" y="3601039"/>
            <a:ext cx="0" cy="237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D440B0-CC2F-38D6-E9AC-4E5D34726541}"/>
              </a:ext>
            </a:extLst>
          </p:cNvPr>
          <p:cNvCxnSpPr>
            <a:cxnSpLocks/>
          </p:cNvCxnSpPr>
          <p:nvPr/>
        </p:nvCxnSpPr>
        <p:spPr>
          <a:xfrm>
            <a:off x="2366128" y="4444353"/>
            <a:ext cx="246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6A4A93-2BC1-58AD-C0E4-8B01011B3154}"/>
              </a:ext>
            </a:extLst>
          </p:cNvPr>
          <p:cNvCxnSpPr>
            <a:cxnSpLocks/>
          </p:cNvCxnSpPr>
          <p:nvPr/>
        </p:nvCxnSpPr>
        <p:spPr>
          <a:xfrm>
            <a:off x="2366128" y="5175316"/>
            <a:ext cx="246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66B81F-2DBE-A45E-5BE8-F983AC983D24}"/>
              </a:ext>
            </a:extLst>
          </p:cNvPr>
          <p:cNvCxnSpPr>
            <a:cxnSpLocks/>
          </p:cNvCxnSpPr>
          <p:nvPr/>
        </p:nvCxnSpPr>
        <p:spPr>
          <a:xfrm>
            <a:off x="3596326" y="4788816"/>
            <a:ext cx="692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ACA09-C70C-BA01-9911-931D62A93CF6}"/>
              </a:ext>
            </a:extLst>
          </p:cNvPr>
          <p:cNvCxnSpPr/>
          <p:nvPr/>
        </p:nvCxnSpPr>
        <p:spPr>
          <a:xfrm flipV="1">
            <a:off x="3596326" y="4081806"/>
            <a:ext cx="0" cy="70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538B98-D287-0D1B-953D-CF804594CBED}"/>
              </a:ext>
            </a:extLst>
          </p:cNvPr>
          <p:cNvCxnSpPr/>
          <p:nvPr/>
        </p:nvCxnSpPr>
        <p:spPr>
          <a:xfrm flipH="1">
            <a:off x="2856322" y="4788816"/>
            <a:ext cx="740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137943-B3D4-D6F2-7E78-5276ABBD4ABD}"/>
              </a:ext>
            </a:extLst>
          </p:cNvPr>
          <p:cNvCxnSpPr/>
          <p:nvPr/>
        </p:nvCxnSpPr>
        <p:spPr>
          <a:xfrm>
            <a:off x="3596326" y="4788816"/>
            <a:ext cx="0" cy="78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827A3-2C2A-BDB9-4DB3-237A7A5B16D0}"/>
              </a:ext>
            </a:extLst>
          </p:cNvPr>
          <p:cNvSpPr/>
          <p:nvPr/>
        </p:nvSpPr>
        <p:spPr>
          <a:xfrm>
            <a:off x="1525069" y="6512130"/>
            <a:ext cx="9141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10-11-2024                                                              EE 604: Image Processing Course Project                                              9</a:t>
            </a:r>
          </a:p>
        </p:txBody>
      </p:sp>
    </p:spTree>
    <p:extLst>
      <p:ext uri="{BB962C8B-B14F-4D97-AF65-F5344CB8AC3E}">
        <p14:creationId xmlns:p14="http://schemas.microsoft.com/office/powerpoint/2010/main" val="75970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1893</Words>
  <Application>Microsoft Office PowerPoint</Application>
  <PresentationFormat>Widescreen</PresentationFormat>
  <Paragraphs>203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Problem Statement: Input and Output</vt:lpstr>
      <vt:lpstr> Literature Review: What has been done before? </vt:lpstr>
      <vt:lpstr>Literature Review: How is our work different? </vt:lpstr>
      <vt:lpstr> Proposed Method: Set of steps and why each step was chosen? </vt:lpstr>
      <vt:lpstr>PowerPoint Presentation</vt:lpstr>
      <vt:lpstr>Algorithm:</vt:lpstr>
      <vt:lpstr>Problem?</vt:lpstr>
      <vt:lpstr>BFS</vt:lpstr>
      <vt:lpstr>Noisy clusters</vt:lpstr>
      <vt:lpstr>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our algorithm</vt:lpstr>
      <vt:lpstr> Potential Applications : Aircraft Detection </vt:lpstr>
      <vt:lpstr> Potential Applications : Aircraft Detection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Damini Sarma</dc:creator>
  <cp:lastModifiedBy>Damini Sarma</cp:lastModifiedBy>
  <cp:revision>5</cp:revision>
  <dcterms:created xsi:type="dcterms:W3CDTF">2024-11-10T07:36:53Z</dcterms:created>
  <dcterms:modified xsi:type="dcterms:W3CDTF">2024-11-10T11:14:36Z</dcterms:modified>
</cp:coreProperties>
</file>